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9" r:id="rId3"/>
    <p:sldId id="265" r:id="rId4"/>
    <p:sldId id="411" r:id="rId5"/>
    <p:sldId id="424" r:id="rId6"/>
    <p:sldId id="359" r:id="rId7"/>
    <p:sldId id="358" r:id="rId8"/>
    <p:sldId id="388" r:id="rId9"/>
    <p:sldId id="412" r:id="rId10"/>
    <p:sldId id="405" r:id="rId11"/>
    <p:sldId id="415" r:id="rId12"/>
    <p:sldId id="261" r:id="rId13"/>
    <p:sldId id="419" r:id="rId14"/>
    <p:sldId id="389" r:id="rId15"/>
    <p:sldId id="422" r:id="rId16"/>
    <p:sldId id="390" r:id="rId17"/>
    <p:sldId id="391" r:id="rId18"/>
    <p:sldId id="416" r:id="rId19"/>
    <p:sldId id="409" r:id="rId20"/>
    <p:sldId id="406" r:id="rId21"/>
    <p:sldId id="262" r:id="rId22"/>
    <p:sldId id="371" r:id="rId23"/>
    <p:sldId id="369" r:id="rId24"/>
    <p:sldId id="393" r:id="rId25"/>
    <p:sldId id="365" r:id="rId26"/>
    <p:sldId id="366" r:id="rId27"/>
    <p:sldId id="367" r:id="rId28"/>
    <p:sldId id="368" r:id="rId29"/>
    <p:sldId id="269" r:id="rId30"/>
    <p:sldId id="270" r:id="rId31"/>
    <p:sldId id="376" r:id="rId32"/>
    <p:sldId id="271" r:id="rId33"/>
    <p:sldId id="420" r:id="rId34"/>
    <p:sldId id="408" r:id="rId35"/>
    <p:sldId id="407" r:id="rId36"/>
    <p:sldId id="414" r:id="rId37"/>
    <p:sldId id="400" r:id="rId38"/>
    <p:sldId id="397" r:id="rId39"/>
    <p:sldId id="399" r:id="rId40"/>
    <p:sldId id="290" r:id="rId41"/>
    <p:sldId id="410" r:id="rId42"/>
    <p:sldId id="403" r:id="rId43"/>
    <p:sldId id="263" r:id="rId44"/>
    <p:sldId id="264" r:id="rId45"/>
    <p:sldId id="374" r:id="rId46"/>
    <p:sldId id="423" r:id="rId47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rlie\Documents\WorkDocs\presentations\Virginina%20State%20Talks%20October%202020\OlatheChart%20TLF-ENG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rlie\Documents\WorkDocs\presentations\Virginina%20State%20Talks%20October%202020\OlatheChart%20TLF-E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Instructional Focus of the Teacher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'Data 1'!$D$10</c:f>
              <c:strCache>
                <c:ptCount val="1"/>
                <c:pt idx="0">
                  <c:v>% Class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0B-447D-8A37-A9BE409CB600}"/>
              </c:ext>
            </c:extLst>
          </c:dPt>
          <c:dPt>
            <c:idx val="7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0B-447D-8A37-A9BE409CB6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 1'!$A$11:$A$18</c:f>
              <c:strCache>
                <c:ptCount val="8"/>
                <c:pt idx="0">
                  <c:v>Phonological Awareness</c:v>
                </c:pt>
                <c:pt idx="1">
                  <c:v>Alphabet/Print Concepts</c:v>
                </c:pt>
                <c:pt idx="2">
                  <c:v>Comprehension Story</c:v>
                </c:pt>
                <c:pt idx="3">
                  <c:v>Comprehension Other</c:v>
                </c:pt>
                <c:pt idx="4">
                  <c:v>Vocabulary</c:v>
                </c:pt>
                <c:pt idx="5">
                  <c:v>Reading</c:v>
                </c:pt>
                <c:pt idx="6">
                  <c:v>TLFocus Total</c:v>
                </c:pt>
                <c:pt idx="7">
                  <c:v>Other Focus</c:v>
                </c:pt>
              </c:strCache>
            </c:strRef>
          </c:cat>
          <c:val>
            <c:numRef>
              <c:f>'Data 1'!$D$11:$D$18</c:f>
              <c:numCache>
                <c:formatCode>0.0</c:formatCode>
                <c:ptCount val="8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  <c:pt idx="4">
                  <c:v>1</c:v>
                </c:pt>
                <c:pt idx="5">
                  <c:v>3</c:v>
                </c:pt>
                <c:pt idx="6">
                  <c:v>16</c:v>
                </c:pt>
                <c:pt idx="7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0B-447D-8A37-A9BE409CB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0375544"/>
        <c:axId val="5503713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'Data 1'!$A$11:$A$18</c15:sqref>
                        </c15:formulaRef>
                      </c:ext>
                    </c:extLst>
                    <c:strCache>
                      <c:ptCount val="8"/>
                      <c:pt idx="0">
                        <c:v>Phonological Awareness</c:v>
                      </c:pt>
                      <c:pt idx="1">
                        <c:v>Alphabet/Print Concepts</c:v>
                      </c:pt>
                      <c:pt idx="2">
                        <c:v>Comprehension Story</c:v>
                      </c:pt>
                      <c:pt idx="3">
                        <c:v>Comprehension Other</c:v>
                      </c:pt>
                      <c:pt idx="4">
                        <c:v>Vocabulary</c:v>
                      </c:pt>
                      <c:pt idx="5">
                        <c:v>Reading</c:v>
                      </c:pt>
                      <c:pt idx="6">
                        <c:v>TLFocus Total</c:v>
                      </c:pt>
                      <c:pt idx="7">
                        <c:v>Other Focus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'Data 1'!$B$11:$B$18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242</c:v>
                      </c:pt>
                      <c:pt idx="1">
                        <c:v>651</c:v>
                      </c:pt>
                      <c:pt idx="2">
                        <c:v>351</c:v>
                      </c:pt>
                      <c:pt idx="3">
                        <c:v>1227</c:v>
                      </c:pt>
                      <c:pt idx="4">
                        <c:v>195</c:v>
                      </c:pt>
                      <c:pt idx="5">
                        <c:v>651</c:v>
                      </c:pt>
                      <c:pt idx="6">
                        <c:v>3317</c:v>
                      </c:pt>
                      <c:pt idx="7">
                        <c:v>17971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370B-447D-8A37-A9BE409CB600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1'!$A$11:$A$18</c15:sqref>
                        </c15:formulaRef>
                      </c:ext>
                    </c:extLst>
                    <c:strCache>
                      <c:ptCount val="8"/>
                      <c:pt idx="0">
                        <c:v>Phonological Awareness</c:v>
                      </c:pt>
                      <c:pt idx="1">
                        <c:v>Alphabet/Print Concepts</c:v>
                      </c:pt>
                      <c:pt idx="2">
                        <c:v>Comprehension Story</c:v>
                      </c:pt>
                      <c:pt idx="3">
                        <c:v>Comprehension Other</c:v>
                      </c:pt>
                      <c:pt idx="4">
                        <c:v>Vocabulary</c:v>
                      </c:pt>
                      <c:pt idx="5">
                        <c:v>Reading</c:v>
                      </c:pt>
                      <c:pt idx="6">
                        <c:v>TLFocus Total</c:v>
                      </c:pt>
                      <c:pt idx="7">
                        <c:v>Other Focus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1'!$C$11:$C$18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0.01</c:v>
                      </c:pt>
                      <c:pt idx="1">
                        <c:v>0.03</c:v>
                      </c:pt>
                      <c:pt idx="2">
                        <c:v>0.02</c:v>
                      </c:pt>
                      <c:pt idx="3">
                        <c:v>0.06</c:v>
                      </c:pt>
                      <c:pt idx="4">
                        <c:v>0.01</c:v>
                      </c:pt>
                      <c:pt idx="5">
                        <c:v>0.03</c:v>
                      </c:pt>
                      <c:pt idx="6">
                        <c:v>0.16</c:v>
                      </c:pt>
                      <c:pt idx="7">
                        <c:v>0.84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70B-447D-8A37-A9BE409CB600}"/>
                  </c:ext>
                </c:extLst>
              </c15:ser>
            </c15:filteredBarSeries>
          </c:ext>
        </c:extLst>
      </c:barChart>
      <c:catAx>
        <c:axId val="550375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Teacher's Instructional Focus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371384"/>
        <c:crosses val="autoZero"/>
        <c:auto val="1"/>
        <c:lblAlgn val="ctr"/>
        <c:lblOffset val="100"/>
        <c:noMultiLvlLbl val="0"/>
      </c:catAx>
      <c:valAx>
        <c:axId val="5503713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375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 sz="200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Children's Literacy Engagement (CLE)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B1-4B46-9734-2989CFBAD85D}"/>
              </c:ext>
            </c:extLst>
          </c:dPt>
          <c:dPt>
            <c:idx val="6"/>
            <c:invertIfNegative val="0"/>
            <c:bubble3D val="0"/>
            <c:spPr>
              <a:pattFill prst="pct7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B1-4B46-9734-2989CFBAD85D}"/>
              </c:ext>
            </c:extLst>
          </c:dPt>
          <c:dPt>
            <c:idx val="7"/>
            <c:invertIfNegative val="0"/>
            <c:bubble3D val="0"/>
            <c:spPr>
              <a:pattFill prst="pct9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B1-4B46-9734-2989CFBAD8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'Date 2'!$A$3:$A$10</c:f>
              <c:strCache>
                <c:ptCount val="8"/>
                <c:pt idx="0">
                  <c:v>Writing</c:v>
                </c:pt>
                <c:pt idx="1">
                  <c:v>Reading Aloud</c:v>
                </c:pt>
                <c:pt idx="2">
                  <c:v>Academic Manipulation</c:v>
                </c:pt>
                <c:pt idx="3">
                  <c:v>Academic Verbal Response</c:v>
                </c:pt>
                <c:pt idx="4">
                  <c:v>Academic Attention</c:v>
                </c:pt>
                <c:pt idx="5">
                  <c:v>Total CLE</c:v>
                </c:pt>
                <c:pt idx="6">
                  <c:v>Total Other Engage</c:v>
                </c:pt>
                <c:pt idx="7">
                  <c:v>Total Other Behav</c:v>
                </c:pt>
              </c:strCache>
            </c:strRef>
          </c:cat>
          <c:val>
            <c:numRef>
              <c:f>'Date 2'!$C$3:$C$10</c:f>
              <c:numCache>
                <c:formatCode>0.0</c:formatCode>
                <c:ptCount val="8"/>
                <c:pt idx="0">
                  <c:v>1</c:v>
                </c:pt>
                <c:pt idx="1">
                  <c:v>1</c:v>
                </c:pt>
                <c:pt idx="2">
                  <c:v>6</c:v>
                </c:pt>
                <c:pt idx="3">
                  <c:v>1</c:v>
                </c:pt>
                <c:pt idx="4">
                  <c:v>14.000000000000002</c:v>
                </c:pt>
                <c:pt idx="5">
                  <c:v>23</c:v>
                </c:pt>
                <c:pt idx="6">
                  <c:v>42</c:v>
                </c:pt>
                <c:pt idx="7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B1-4B46-9734-2989CFBAD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0373304"/>
        <c:axId val="5503745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'Date 2'!$A$3:$A$10</c15:sqref>
                        </c15:formulaRef>
                      </c:ext>
                    </c:extLst>
                    <c:strCache>
                      <c:ptCount val="8"/>
                      <c:pt idx="0">
                        <c:v>Writing</c:v>
                      </c:pt>
                      <c:pt idx="1">
                        <c:v>Reading Aloud</c:v>
                      </c:pt>
                      <c:pt idx="2">
                        <c:v>Academic Manipulation</c:v>
                      </c:pt>
                      <c:pt idx="3">
                        <c:v>Academic Verbal Response</c:v>
                      </c:pt>
                      <c:pt idx="4">
                        <c:v>Academic Attention</c:v>
                      </c:pt>
                      <c:pt idx="5">
                        <c:v>Total CLE</c:v>
                      </c:pt>
                      <c:pt idx="6">
                        <c:v>Total Other Engage</c:v>
                      </c:pt>
                      <c:pt idx="7">
                        <c:v>Total Other Behav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'Date 2'!$B$3:$B$10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">
                        <c:v>251</c:v>
                      </c:pt>
                      <c:pt idx="1">
                        <c:v>112</c:v>
                      </c:pt>
                      <c:pt idx="2">
                        <c:v>1197</c:v>
                      </c:pt>
                      <c:pt idx="3">
                        <c:v>315</c:v>
                      </c:pt>
                      <c:pt idx="4">
                        <c:v>2990</c:v>
                      </c:pt>
                      <c:pt idx="5">
                        <c:v>4865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60B1-4B46-9734-2989CFBAD85D}"/>
                  </c:ext>
                </c:extLst>
              </c15:ser>
            </c15:filteredBarSeries>
          </c:ext>
        </c:extLst>
      </c:barChart>
      <c:catAx>
        <c:axId val="550373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Child Behaviors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374584"/>
        <c:crosses val="autoZero"/>
        <c:auto val="1"/>
        <c:lblAlgn val="ctr"/>
        <c:lblOffset val="100"/>
        <c:noMultiLvlLbl val="0"/>
      </c:catAx>
      <c:valAx>
        <c:axId val="5503745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Occurrence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373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0.79132</cdr:x>
      <cdr:y>0.07772</cdr:y>
    </cdr:from>
    <cdr:to>
      <cdr:x>0.98351</cdr:x>
      <cdr:y>0.57187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E58470A2-B247-4DBE-9E02-F38010EC3D10}"/>
            </a:ext>
          </a:extLst>
        </cdr:cNvPr>
        <cdr:cNvSpPr/>
      </cdr:nvSpPr>
      <cdr:spPr>
        <a:xfrm xmlns:a="http://schemas.openxmlformats.org/drawingml/2006/main">
          <a:off x="6856329" y="488950"/>
          <a:ext cx="1665204" cy="31089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8" y="2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FBD2E-B4FE-40A0-BCC2-E5953F9641EF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73576"/>
            <a:ext cx="548515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6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8" y="8829676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1E751-7ADC-4387-AB00-B7CEA60E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30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MESSAGING AND ENVIRONMENTAL REMINDERS</a:t>
            </a:r>
          </a:p>
          <a:p>
            <a:r>
              <a:rPr lang="en-US" dirty="0"/>
              <a:t>Talking is Teaching</a:t>
            </a:r>
            <a:r>
              <a:rPr lang="en-US" baseline="0" dirty="0"/>
              <a:t> is an effort by Too Small to Fail, an initiative by Clinton Foundation and the Next Foundation to help parents learn how to use everyday activities as opportunities to promote language: talking and interacting with their child, and teaching them new words in the car, on the bus, in the supermarket, walking through the neighborhood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4F32-2C78-47E7-9587-B26EC4666BA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F413-B67B-4784-B0D8-A325BBD4D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333F1-DAAB-4821-BA2B-508F208FF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69C3D-7888-4842-9F30-096830B10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25CE0-CEA7-4947-80D6-D1F404BE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6B59A-A7A2-4A3D-8150-45191D9C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1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50E1-E61C-47B3-A654-2F9966AF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E5C30-9064-43C4-9187-138FBEE10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4AB0D-A8ED-4AA8-8F0E-D0ABA20C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CFAB1-12D3-40ED-9DB8-1F97A3ED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36F8B-BDE3-4BDC-B32A-5CF72A61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0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40151-E37C-40A9-AFC4-245F0A4BA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86EEF-9EA6-419E-9566-5EE8440C2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C5904-DC28-46C5-BDA7-BDCB53BE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2584C-9965-4A45-BBD7-714F16AC6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AA31-F889-4390-87C0-C3F6F1DC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D87D-DA1C-4B87-855D-16E938C9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E9AA3-F89B-4C27-9D46-289535C4E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EEF8-11B5-46BA-8B99-2C0A514D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A9FCC-8644-43EF-9D1D-00A635D4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7D779-90FE-4D3C-AD59-F6ADD4E9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0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AF9C-C03E-4533-9F11-D60CEE17F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98B0C-FA02-42F7-BBF8-4D1AE63C7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521B0-2400-4227-AA5B-C78FD851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D1285-DA49-4CE8-9DE6-F2B23C6B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5A14D-906A-4C45-BA58-85C2A9D1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1585-54F0-428A-B833-D098DBED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E1223-2C54-446B-B7A6-72C5A656C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20138-687E-447F-8667-DE3C30BCC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4CD16-6C8C-43AA-A55E-41985E60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A755F-1972-4962-8110-5D54DBBF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37708-47B0-42E2-B923-98CF6C10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4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C86D-30D9-4963-8DB9-384307A2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9B210-5EB7-491B-85DA-27B90B106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A192-D0A6-46D8-ACCD-0EE510BB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263C0-6DD2-49FE-9ED9-F2519F8A3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7B8BF-3238-464E-8670-4934DC7EB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70037-DE29-4B74-BB42-4CE0B681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912FF9-6F54-4063-9CEA-383BCA26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CDAB8A-C6E0-4C36-9DCA-C912DFA4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AA5B-CCC9-44B5-85D0-B8F6726E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76442-CE5A-4777-9D14-CABB3FE57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D5F7C-A6D2-4EED-8530-DCA51986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5C3BE-7DF5-46EB-A0A9-B0E852A6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6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7CA43-1573-41CD-9886-F86A148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164B2-EBB8-4156-B70F-0E4D549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1F2F7-BF81-4FCE-83DB-CA59AC17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7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B475-D109-4023-B990-84755D13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B8B29-918E-4E1B-8ED7-AA7C9277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24892-FF4D-4ACE-B40C-69758C66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C676B-3DE9-4B5B-8D5B-9981AEC8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2DD04-441C-43B6-A871-42D6E02E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E0D1-A820-432E-B667-C264B982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88C3-107D-41E3-893F-B88522EF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8B583-58DF-46D6-B8D7-FBA5E6FB4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DBE30-A5ED-4F24-9EBE-EC978C8FE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D0C45-0E1F-41B1-8E3B-D706AED96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67E97-FD8A-44E1-B650-F2D8C529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F841A-320D-45EE-9F62-187CB0DA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9DB54-98BC-48C8-BC14-56412C346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97ADF-798F-4C6D-8B5C-64885D6B7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1B814-E7F1-4D5D-AEF8-0BFF3AC5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00F3-53B7-4336-8854-F24BD86B1C0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58DAE-C181-4CF0-91BC-89A4993DC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D0B11-BDDB-46D9-9E40-54CF02CBD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24FB7-EA13-420E-8606-EE420949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1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talk.ku.edu/research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hyperlink" Target="../Model%20Demonstration%20Early%20Lang%20and%20Lit/videos%20and%20pictures%20MDC/Alyshia%20short.wmv" TargetMode="Externa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lena.org/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s://talk.ku.edu/resear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talkwithmebaby.org/" TargetMode="External"/><Relationship Id="rId4" Type="http://schemas.openxmlformats.org/officeDocument/2006/relationships/hyperlink" Target="http://talkaroundtown.waypoint-platform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Yn8j4XRxSck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bladll.org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oosmall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igdis.com/preschool-assessments/early-literacy-assessments/" TargetMode="External"/><Relationship Id="rId3" Type="http://schemas.openxmlformats.org/officeDocument/2006/relationships/hyperlink" Target="https://bwg.ku.edu/" TargetMode="External"/><Relationship Id="rId7" Type="http://schemas.openxmlformats.org/officeDocument/2006/relationships/hyperlink" Target="https://www.habladll.org/" TargetMode="External"/><Relationship Id="rId2" Type="http://schemas.openxmlformats.org/officeDocument/2006/relationships/hyperlink" Target="https://juniper.ku.edu/juniper-abou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lyliteracy.ku.edu/" TargetMode="External"/><Relationship Id="rId5" Type="http://schemas.openxmlformats.org/officeDocument/2006/relationships/hyperlink" Target="https://igdi.ku.edu/" TargetMode="External"/><Relationship Id="rId4" Type="http://schemas.openxmlformats.org/officeDocument/2006/relationships/hyperlink" Target="https://talk.ku.edu/" TargetMode="External"/><Relationship Id="rId9" Type="http://schemas.openxmlformats.org/officeDocument/2006/relationships/hyperlink" Target="https://cwfit.ku.ed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aschnitz@ku.edu" TargetMode="External"/><Relationship Id="rId7" Type="http://schemas.openxmlformats.org/officeDocument/2006/relationships/hyperlink" Target="https://juniper.ku.edu/" TargetMode="External"/><Relationship Id="rId2" Type="http://schemas.openxmlformats.org/officeDocument/2006/relationships/hyperlink" Target="mailto:greenwood@ku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arta@ku.edu" TargetMode="External"/><Relationship Id="rId5" Type="http://schemas.openxmlformats.org/officeDocument/2006/relationships/hyperlink" Target="mailto:walkerd@ku.edu" TargetMode="External"/><Relationship Id="rId4" Type="http://schemas.openxmlformats.org/officeDocument/2006/relationships/hyperlink" Target="mailto:dwirvin@ku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7B5E-754C-4FB6-AAAB-604A3B3F1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Promoting the Language and Literacy Learning of Young Children Experiencing the Stresses of Poverty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F97F15-781A-443B-998C-220356485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9702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Charles R. Greenwood, PhD</a:t>
            </a:r>
          </a:p>
          <a:p>
            <a:r>
              <a:rPr lang="en-US" dirty="0"/>
              <a:t>Juniper Gardens Children’s Project,</a:t>
            </a:r>
          </a:p>
          <a:p>
            <a:r>
              <a:rPr lang="en-US" dirty="0"/>
              <a:t>University of Kansas</a:t>
            </a:r>
          </a:p>
          <a:p>
            <a:r>
              <a:rPr lang="en-US" dirty="0"/>
              <a:t>October 15, 2020</a:t>
            </a:r>
          </a:p>
          <a:p>
            <a:r>
              <a:rPr lang="en-US" dirty="0"/>
              <a:t>Presentation to the combined Virginia Cross-Sector Professional Development Faculty Institute and the OSEP Project KSR symposium.  </a:t>
            </a:r>
          </a:p>
          <a:p>
            <a:r>
              <a:rPr lang="en-US" dirty="0"/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80E26-CC76-4C68-998A-C905C9E6C6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9" y="377989"/>
            <a:ext cx="3671355" cy="784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6F84C8-F2C3-4DDC-A612-393ECF094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375" y="817458"/>
            <a:ext cx="5941601" cy="2412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DE66CC-14D4-4CD8-9F2A-5574CB256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025" y="284058"/>
            <a:ext cx="5941601" cy="2412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A6A7EA-AF62-4B63-9FD9-86D908068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508" y="275435"/>
            <a:ext cx="3458943" cy="14027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1EFDF1-27E9-429B-98E6-4DC27A9E4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625" y="352425"/>
            <a:ext cx="28860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39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87D-603B-42C5-9DA4-5102D008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How to Support/Engage Parents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BCC08-44FA-4F97-A37D-B4E681DAF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786D1-6A33-4AC5-83F2-F76BD784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213912"/>
            <a:ext cx="3914775" cy="2238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05FC3-DF16-440B-959B-A0142C668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61" y="1056217"/>
            <a:ext cx="3733800" cy="25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82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506B-2BA1-4381-BC13-4AF9CA63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Parents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5EF9F-9A8D-4BCD-83C4-CBDD52A2B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Having the knowledge</a:t>
            </a:r>
          </a:p>
          <a:p>
            <a:pPr lvl="1"/>
            <a:r>
              <a:rPr lang="en-US" dirty="0"/>
              <a:t>talking builds a child’s brain and vocabulary (Language Nutrition)</a:t>
            </a:r>
          </a:p>
          <a:p>
            <a:r>
              <a:rPr lang="en-US" dirty="0"/>
              <a:t>Wasn’t given the message </a:t>
            </a:r>
          </a:p>
          <a:p>
            <a:pPr lvl="1"/>
            <a:r>
              <a:rPr lang="en-US" dirty="0"/>
              <a:t>pediatrician, nurse didn’t say</a:t>
            </a:r>
          </a:p>
          <a:p>
            <a:r>
              <a:rPr lang="en-US" dirty="0"/>
              <a:t>Knowing what I should do</a:t>
            </a:r>
          </a:p>
          <a:p>
            <a:pPr lvl="1"/>
            <a:r>
              <a:rPr lang="en-US" dirty="0"/>
              <a:t>How to do this stuff</a:t>
            </a:r>
          </a:p>
          <a:p>
            <a:r>
              <a:rPr lang="en-US" dirty="0"/>
              <a:t>Finding the time and daily coverage </a:t>
            </a:r>
          </a:p>
          <a:p>
            <a:pPr lvl="1"/>
            <a:r>
              <a:rPr lang="en-US" dirty="0"/>
              <a:t>I’m at work, don’t have child care, the sole caregiver, no childcare program, etc.</a:t>
            </a:r>
          </a:p>
          <a:p>
            <a:r>
              <a:rPr lang="en-US" dirty="0"/>
              <a:t>Standing in the way are myths and my beliefs </a:t>
            </a:r>
          </a:p>
          <a:p>
            <a:pPr lvl="1"/>
            <a:r>
              <a:rPr lang="en-US" dirty="0"/>
              <a:t>baby doesn’t talk to me, why would I talk to baby?; real learning starts in kindergarten, not infancy etc.!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Challenges Ahead Sign Shows to Overcome a Challenge or Difficulty - Free  Stock Photo by Stuart Miles on Stockvault.net">
            <a:extLst>
              <a:ext uri="{FF2B5EF4-FFF2-40B4-BE49-F238E27FC236}">
                <a16:creationId xmlns:a16="http://schemas.microsoft.com/office/drawing/2014/main" id="{BE1C3BFE-4939-4B91-82E0-2FA124CB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70" y="66675"/>
            <a:ext cx="309753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0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9EC6-5C98-41A0-8203-BC2BF0534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dirty="0"/>
              <a:t>How to Support Parents in Promoting Language and Literacy 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3682-DDA1-4CCE-A4DF-30B244294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Work to increase the positive conversations and responsive interactions that adults and caregivers engage in with children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effectLst/>
                <a:ea typeface="Century Gothic" panose="020B0502020202020204" pitchFamily="34" charset="0"/>
              </a:rPr>
              <a:t>Teach naturalistic conversation models, those that use the child’s interest and initiations as opportunities for adult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Teach others to help parents learn these skills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68D405-751B-48E7-8B49-D7FFE215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4DB4D-D1BE-448D-8D67-58CAE98A6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76" r="3428" b="25297"/>
          <a:stretch/>
        </p:blipFill>
        <p:spPr>
          <a:xfrm>
            <a:off x="-398339" y="48126"/>
            <a:ext cx="5214385" cy="6150543"/>
          </a:xfrm>
          <a:prstGeom prst="rect">
            <a:avLst/>
          </a:prstGeom>
        </p:spPr>
      </p:pic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65BA2E06-3223-46DB-89EB-EBC01FF6C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10" y="1957537"/>
            <a:ext cx="3200400" cy="2331720"/>
          </a:xfrm>
          <a:prstGeom prst="rect">
            <a:avLst/>
          </a:prstGeom>
        </p:spPr>
      </p:pic>
      <p:pic>
        <p:nvPicPr>
          <p:cNvPr id="10" name="Picture 5" descr="diss family pic">
            <a:extLst>
              <a:ext uri="{FF2B5EF4-FFF2-40B4-BE49-F238E27FC236}">
                <a16:creationId xmlns:a16="http://schemas.microsoft.com/office/drawing/2014/main" id="{B9267469-47F4-4A29-9D3C-0B740D0F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71" y="4382727"/>
            <a:ext cx="2582863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42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B825-46EF-4C09-AE36-385BF390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en-US" dirty="0"/>
              <a:t>Tools for Advancing Language in Kids!</a:t>
            </a:r>
            <a:br>
              <a:rPr lang="en-US" dirty="0"/>
            </a:br>
            <a:r>
              <a:rPr lang="en-US" dirty="0">
                <a:hlinkClick r:id="rId2"/>
              </a:rPr>
              <a:t>https://talk.ku.edu/research/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46BDD-5E78-4B84-BA6F-6610A4A5D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" y="1409699"/>
            <a:ext cx="11886754" cy="54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53D5-85E0-40F7-A10F-90C2E9E6C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9CB0A-B043-4A01-86C6-BAAAB9779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7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F9CA-D8CE-4354-B1A9-6E96DECC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22AB0-5D4A-4187-98D4-5825313CC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89"/>
          <a:stretch/>
        </p:blipFill>
        <p:spPr>
          <a:xfrm>
            <a:off x="-452388" y="88082"/>
            <a:ext cx="11415462" cy="3205212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E2E218B-AA90-49F4-87ED-20B7869EE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98" y="3550548"/>
            <a:ext cx="3687290" cy="275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8B062B7-8DBE-494F-AEAE-C5D3C600F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398" y="3733641"/>
            <a:ext cx="3467402" cy="3036277"/>
          </a:xfrm>
          <a:prstGeom prst="rect">
            <a:avLst/>
          </a:prstGeom>
          <a:noFill/>
        </p:spPr>
      </p:pic>
      <p:pic>
        <p:nvPicPr>
          <p:cNvPr id="9" name="Picture 8">
            <a:hlinkClick r:id="rId5" action="ppaction://hlinkfile"/>
            <a:extLst>
              <a:ext uri="{FF2B5EF4-FFF2-40B4-BE49-F238E27FC236}">
                <a16:creationId xmlns:a16="http://schemas.microsoft.com/office/drawing/2014/main" id="{175BB828-FD6E-4D0C-AB76-88B71521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83" y="2556395"/>
            <a:ext cx="2895600" cy="40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63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8B656-969F-4556-8B41-842EE5F82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Tools/Resources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7FA32-5F11-48FC-A8AD-9512A46D3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TALK </a:t>
            </a:r>
            <a:r>
              <a:rPr lang="en-US" dirty="0">
                <a:hlinkClick r:id="rId2"/>
              </a:rPr>
              <a:t>https://talk.ku.edu/research/</a:t>
            </a:r>
            <a:r>
              <a:rPr lang="en-US" dirty="0"/>
              <a:t> </a:t>
            </a:r>
          </a:p>
          <a:p>
            <a:r>
              <a:rPr lang="en-US" dirty="0"/>
              <a:t>LENA Foundation </a:t>
            </a:r>
            <a:r>
              <a:rPr lang="en-US" dirty="0">
                <a:hlinkClick r:id="rId3"/>
              </a:rPr>
              <a:t>https://www.lena.org/</a:t>
            </a:r>
            <a:r>
              <a:rPr lang="en-US" dirty="0"/>
              <a:t> </a:t>
            </a:r>
          </a:p>
          <a:p>
            <a:r>
              <a:rPr lang="en-US" dirty="0"/>
              <a:t>Talk Around Town App </a:t>
            </a:r>
            <a:r>
              <a:rPr lang="en-US" dirty="0">
                <a:hlinkClick r:id="rId4"/>
              </a:rPr>
              <a:t>http://talkaroundtown.waypoint-platform.com/</a:t>
            </a:r>
            <a:r>
              <a:rPr lang="en-US" dirty="0"/>
              <a:t> </a:t>
            </a:r>
          </a:p>
          <a:p>
            <a:r>
              <a:rPr lang="en-US" dirty="0"/>
              <a:t>Talk to Me Baby </a:t>
            </a:r>
            <a:r>
              <a:rPr lang="en-US" dirty="0">
                <a:hlinkClick r:id="rId5"/>
              </a:rPr>
              <a:t>http://www.talkwithmebaby.org/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CE84D4-A972-4A24-AB4D-45FC5D630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25" y="4376737"/>
            <a:ext cx="2257425" cy="2333626"/>
          </a:xfrm>
          <a:prstGeom prst="rect">
            <a:avLst/>
          </a:prstGeom>
        </p:spPr>
      </p:pic>
      <p:pic>
        <p:nvPicPr>
          <p:cNvPr id="8" name="Picture 2" descr="https://dph.georgia.gov/sites/dph.georgia.gov/files/TalkWithMeBaby_Boys_March2014_Page_2.jpg">
            <a:extLst>
              <a:ext uri="{FF2B5EF4-FFF2-40B4-BE49-F238E27FC236}">
                <a16:creationId xmlns:a16="http://schemas.microsoft.com/office/drawing/2014/main" id="{DAFFD56E-1A30-4212-96AC-ACA58619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5567" y="3694112"/>
            <a:ext cx="2102908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F37C9E9-31FA-4ACA-8B61-0D10E1093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692" y="127000"/>
            <a:ext cx="2589609" cy="34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88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79732-6885-4244-A3C2-0135F75A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Clip Parent Talking to Baby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23EEF-89F9-4EE5-AC3C-3161AF1652B5}"/>
              </a:ext>
            </a:extLst>
          </p:cNvPr>
          <p:cNvSpPr txBox="1"/>
          <p:nvPr/>
        </p:nvSpPr>
        <p:spPr>
          <a:xfrm>
            <a:off x="2431983" y="14797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https://www.youtube.com/watch?v=Yn8j4XRxSck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85BD3-02C9-49C8-873C-CAEABA1C3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05" y="2114551"/>
            <a:ext cx="7732196" cy="4349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0D24DE-5275-4F7A-9A0B-7E84A317CE30}"/>
              </a:ext>
            </a:extLst>
          </p:cNvPr>
          <p:cNvSpPr txBox="1"/>
          <p:nvPr/>
        </p:nvSpPr>
        <p:spPr>
          <a:xfrm>
            <a:off x="517791" y="2486025"/>
            <a:ext cx="324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Responsive Father-Son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642177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87D-603B-42C5-9DA4-5102D008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Break-Out and Report Back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78781-0DB1-44CF-B890-7F8A43866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the TALK strategies Dad uses in this clip</a:t>
            </a:r>
          </a:p>
          <a:p>
            <a:r>
              <a:rPr lang="en-US" dirty="0"/>
              <a:t>How can you teach them to others?</a:t>
            </a:r>
          </a:p>
        </p:txBody>
      </p:sp>
      <p:pic>
        <p:nvPicPr>
          <p:cNvPr id="4098" name="Picture 2" descr="18 Breakout Session Stock Photos, Pictures &amp; Royalty-Free Images - iStock">
            <a:extLst>
              <a:ext uri="{FF2B5EF4-FFF2-40B4-BE49-F238E27FC236}">
                <a16:creationId xmlns:a16="http://schemas.microsoft.com/office/drawing/2014/main" id="{F88F2D48-849E-4E1B-A3C4-424DF5DFF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925" y="2847975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71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F3FD-D5E6-4029-94DA-D6BFAA56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Today’s Talk - Promoting Language and Literacy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3A96-E2D6-4E05-8053-5B0A5536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poverty stress creates inequity in children’s learning</a:t>
            </a:r>
          </a:p>
          <a:p>
            <a:r>
              <a:rPr lang="en-US" dirty="0"/>
              <a:t>How to support language and literacy promotion</a:t>
            </a:r>
          </a:p>
          <a:p>
            <a:pPr lvl="1"/>
            <a:r>
              <a:rPr lang="en-US" dirty="0"/>
              <a:t>Parents</a:t>
            </a:r>
          </a:p>
          <a:p>
            <a:pPr lvl="1"/>
            <a:r>
              <a:rPr lang="en-US" dirty="0"/>
              <a:t>Teachers, nonparental caregivers</a:t>
            </a:r>
          </a:p>
          <a:p>
            <a:pPr lvl="1"/>
            <a:r>
              <a:rPr lang="en-US" dirty="0"/>
              <a:t>The entire community</a:t>
            </a:r>
          </a:p>
          <a:p>
            <a:r>
              <a:rPr lang="en-US" dirty="0"/>
              <a:t>Brief breakouts and reports back</a:t>
            </a:r>
          </a:p>
          <a:p>
            <a:r>
              <a:rPr lang="en-US" dirty="0"/>
              <a:t>Summary/Conclusion</a:t>
            </a:r>
          </a:p>
          <a:p>
            <a:r>
              <a:rPr lang="en-US" dirty="0"/>
              <a:t>Discussion Question</a:t>
            </a:r>
          </a:p>
          <a:p>
            <a:r>
              <a:rPr lang="en-US" dirty="0"/>
              <a:t>Online Resources/Contact Information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784AC-E93F-415D-A464-49033B520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6" y="2440796"/>
            <a:ext cx="2976552" cy="44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57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87D-603B-42C5-9DA4-5102D008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6296"/>
            <a:ext cx="10515600" cy="2926180"/>
          </a:xfrm>
        </p:spPr>
        <p:txBody>
          <a:bodyPr/>
          <a:lstStyle/>
          <a:p>
            <a:r>
              <a:rPr lang="en-US" sz="6000" dirty="0"/>
              <a:t>How to Support/Engage Teachers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BCC08-44FA-4F97-A37D-B4E681DAF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44E9B-4DF5-423A-B583-C05FBB730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78" t="50000" r="10474" b="5965"/>
          <a:stretch/>
        </p:blipFill>
        <p:spPr>
          <a:xfrm>
            <a:off x="6910938" y="409074"/>
            <a:ext cx="4687503" cy="3019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E9EA6-A79B-4604-96F5-48669DBB2D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0" y="258494"/>
            <a:ext cx="4317477" cy="28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3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9EC6-5C98-41A0-8203-BC2BF0534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dirty="0"/>
              <a:t>Work to address the low levels of instructional support provided to children in: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3682-DDA1-4CCE-A4DF-30B244294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Preschool programs  (Greenwood et al., 2013; Justice, Hamre, &amp; </a:t>
            </a:r>
            <a:r>
              <a:rPr lang="en-US" dirty="0" err="1"/>
              <a:t>Pianta</a:t>
            </a:r>
            <a:r>
              <a:rPr lang="en-US" dirty="0"/>
              <a:t>, 2008) 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Inclusive early childhood special education programs (Guo, Sawyer, Justice, &amp; </a:t>
            </a:r>
            <a:r>
              <a:rPr lang="en-US" dirty="0" err="1"/>
              <a:t>Kaderavek</a:t>
            </a:r>
            <a:r>
              <a:rPr lang="en-US" dirty="0"/>
              <a:t>, 2013)</a:t>
            </a:r>
          </a:p>
        </p:txBody>
      </p:sp>
      <p:pic>
        <p:nvPicPr>
          <p:cNvPr id="5122" name="Picture 2" descr="Low level Stock Photos, Royalty Free Low level Images | Depositphotos®">
            <a:extLst>
              <a:ext uri="{FF2B5EF4-FFF2-40B4-BE49-F238E27FC236}">
                <a16:creationId xmlns:a16="http://schemas.microsoft.com/office/drawing/2014/main" id="{C6BD5511-5974-45A2-BDA1-8AB6CFDE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5649" y="3366230"/>
            <a:ext cx="4867275" cy="335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84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D7A20EF-45A8-4EDE-B5AE-A4671942D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829700"/>
              </p:ext>
            </p:extLst>
          </p:nvPr>
        </p:nvGraphicFramePr>
        <p:xfrm>
          <a:off x="3706896" y="330868"/>
          <a:ext cx="8664408" cy="6291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6F58CB8-1D6E-4E7C-A365-C89CC735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31950"/>
            <a:ext cx="3095624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 body"/>
              </a:rPr>
              <a:t>The Opportunity to Learn Literacy is Too Often Absent in Preschool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339A74-1F36-4174-8231-47B32D97A9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60" t="19167" r="26563" b="7500"/>
          <a:stretch/>
        </p:blipFill>
        <p:spPr>
          <a:xfrm>
            <a:off x="346526" y="4114800"/>
            <a:ext cx="3267272" cy="26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5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F35F70E-8D28-4533-B6A4-B7ECCE82D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918111"/>
              </p:ext>
            </p:extLst>
          </p:nvPr>
        </p:nvGraphicFramePr>
        <p:xfrm>
          <a:off x="3181350" y="845218"/>
          <a:ext cx="9018504" cy="6574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58470A2-B247-4DBE-9E02-F38010EC3D10}"/>
              </a:ext>
            </a:extLst>
          </p:cNvPr>
          <p:cNvSpPr/>
          <p:nvPr/>
        </p:nvSpPr>
        <p:spPr>
          <a:xfrm>
            <a:off x="9392920" y="1438275"/>
            <a:ext cx="2448560" cy="31089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F29442-A106-4054-96BF-EA92A68332A3}"/>
              </a:ext>
            </a:extLst>
          </p:cNvPr>
          <p:cNvSpPr txBox="1">
            <a:spLocks/>
          </p:cNvSpPr>
          <p:nvPr/>
        </p:nvSpPr>
        <p:spPr>
          <a:xfrm>
            <a:off x="323850" y="88900"/>
            <a:ext cx="3152775" cy="22542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alibri body"/>
              </a:rPr>
              <a:t>The Children’s Engagement in </a:t>
            </a:r>
            <a:r>
              <a:rPr lang="en-US" sz="4000" dirty="0">
                <a:latin typeface="Calibri heading"/>
              </a:rPr>
              <a:t>Literacy</a:t>
            </a:r>
            <a:r>
              <a:rPr lang="en-US" sz="4000" dirty="0">
                <a:latin typeface="Calibri body"/>
              </a:rPr>
              <a:t> Behaviors is Too Often Missed and Variable</a:t>
            </a:r>
          </a:p>
        </p:txBody>
      </p:sp>
    </p:spTree>
    <p:extLst>
      <p:ext uri="{BB962C8B-B14F-4D97-AF65-F5344CB8AC3E}">
        <p14:creationId xmlns:p14="http://schemas.microsoft.com/office/powerpoint/2010/main" val="155160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578005-9579-41AD-A595-0E6F57348E45}"/>
              </a:ext>
            </a:extLst>
          </p:cNvPr>
          <p:cNvGrpSpPr/>
          <p:nvPr/>
        </p:nvGrpSpPr>
        <p:grpSpPr>
          <a:xfrm>
            <a:off x="103582" y="0"/>
            <a:ext cx="10855628" cy="4751070"/>
            <a:chOff x="103582" y="0"/>
            <a:chExt cx="10855628" cy="4751070"/>
          </a:xfrm>
        </p:grpSpPr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F8AC4D8E-9D45-45FF-9950-1F1E03C02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582" y="0"/>
              <a:ext cx="8807753" cy="475107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E859DC-F2E8-4428-BEC3-2CC4157581CB}"/>
                </a:ext>
              </a:extLst>
            </p:cNvPr>
            <p:cNvSpPr txBox="1"/>
            <p:nvPr/>
          </p:nvSpPr>
          <p:spPr>
            <a:xfrm>
              <a:off x="8911335" y="659278"/>
              <a:ext cx="204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Too Much Time Doing This!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F29D17-08D0-4269-AAE2-E092DE7347EF}"/>
              </a:ext>
            </a:extLst>
          </p:cNvPr>
          <p:cNvGrpSpPr/>
          <p:nvPr/>
        </p:nvGrpSpPr>
        <p:grpSpPr>
          <a:xfrm>
            <a:off x="3562350" y="3257549"/>
            <a:ext cx="8330290" cy="3464293"/>
            <a:chOff x="3562350" y="3257549"/>
            <a:chExt cx="8330290" cy="34642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D69A39-C832-439F-A72A-8E6C654A7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 flipH="1">
              <a:off x="5742598" y="3257549"/>
              <a:ext cx="6150042" cy="346429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3B4D5C-8D1A-439D-9BD6-5FE1467593C1}"/>
                </a:ext>
              </a:extLst>
            </p:cNvPr>
            <p:cNvSpPr txBox="1"/>
            <p:nvPr/>
          </p:nvSpPr>
          <p:spPr>
            <a:xfrm>
              <a:off x="3562350" y="5551790"/>
              <a:ext cx="204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More Time Like This!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8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2C37B6-E72C-4442-8774-CF56ED72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that Programs and Teachers Face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63729E-BE63-4711-8447-48F70BED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0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Children in a classroom present with a range of literacy skills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Programs and  teachers are often not prepared to formally teach early literacy   </a:t>
            </a:r>
            <a:r>
              <a:rPr lang="en-US" dirty="0"/>
              <a:t>                                                                    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87F6A-F211-499B-95F6-B1C482E89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021" y="2767374"/>
            <a:ext cx="6178160" cy="411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95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2C37B6-E72C-4442-8774-CF56ED72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that Programs and Teachers Face (Continued)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63729E-BE63-4711-8447-48F70BED9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Few evidence-based, comprehensive early literacy curricula are available, and supported by professional development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Lacking actionable information on children’s progress and how to differentiate to meet the needs of individual learners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Just a lot to cover to meet standards (i.e., social-emotional and language and literacy outcomes and more)!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2C37B6-E72C-4442-8774-CF56ED72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Literacy 3D – Data Driven Decisions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63729E-BE63-4711-8447-48F70BED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360"/>
            <a:ext cx="10515600" cy="4693603"/>
          </a:xfrm>
        </p:spPr>
        <p:txBody>
          <a:bodyPr>
            <a:normAutofit/>
          </a:bodyPr>
          <a:lstStyle/>
          <a:p>
            <a:r>
              <a:rPr lang="en-US" dirty="0"/>
              <a:t>Literacy 3D is a multi-component professional development program designed to address the generally low level of instructional support commonly reported in early education</a:t>
            </a:r>
          </a:p>
          <a:p>
            <a:r>
              <a:rPr lang="en-US" dirty="0"/>
              <a:t>Uses evidenced-based instructional strategies with coaching implementation support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41FBC-6097-4C3A-946F-9FC94CD80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899" y="3158918"/>
            <a:ext cx="3944776" cy="1416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1E171-F23A-4462-B1C9-D99ED9D182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383" y="4784950"/>
            <a:ext cx="2548793" cy="1701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D7EFC0-ECD3-43AD-8D3A-C886DCB024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20" y="3578337"/>
            <a:ext cx="4887612" cy="29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2C37B6-E72C-4442-8774-CF56ED72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Literacy 3D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63729E-BE63-4711-8447-48F70BED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5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Increases children’s opportunities to learn and engage in literacy interactions with the teacher</a:t>
            </a:r>
          </a:p>
          <a:p>
            <a:r>
              <a:rPr lang="en-US" dirty="0"/>
              <a:t>Complements does not replace any early literacy curriculum</a:t>
            </a:r>
          </a:p>
          <a:p>
            <a:r>
              <a:rPr lang="en-US" u="sng" dirty="0"/>
              <a:t>Ten teaching strategies</a:t>
            </a:r>
            <a:r>
              <a:rPr lang="en-US" dirty="0"/>
              <a:t> that maximize teacher-student interactions and children’s opportunities to respond</a:t>
            </a:r>
          </a:p>
          <a:p>
            <a:r>
              <a:rPr lang="en-US" dirty="0"/>
              <a:t>Practice-based coaching support</a:t>
            </a:r>
          </a:p>
          <a:p>
            <a:r>
              <a:rPr lang="en-US" dirty="0"/>
              <a:t>Measurement strategies help differentiate instruction for children with IEPs and dual language learners (DLLs)</a:t>
            </a:r>
          </a:p>
          <a:p>
            <a:r>
              <a:rPr lang="en-US" dirty="0"/>
              <a:t>Tune-up checklist planning for change and fidelity of implementation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74FD34-F445-41C6-9899-D1C6A81AF4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105" y="280959"/>
            <a:ext cx="3138170" cy="11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7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Professional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886777" cy="4351338"/>
          </a:xfrm>
        </p:spPr>
        <p:txBody>
          <a:bodyPr>
            <a:normAutofit/>
          </a:bodyPr>
          <a:lstStyle/>
          <a:p>
            <a:r>
              <a:rPr lang="en-US" dirty="0"/>
              <a:t>Six two-hour sessions with teachers in a school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069346-8179-487A-99D1-78EA4A0CA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831" y="1352401"/>
            <a:ext cx="6225339" cy="46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2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DCB2-F95B-4E01-A5C2-1B1E296F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F2D43-E3F7-4A4A-A295-7492A22F1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Covid-19 Virus is the new challenge</a:t>
            </a:r>
          </a:p>
          <a:p>
            <a:r>
              <a:rPr lang="en-US" dirty="0"/>
              <a:t>Use intentional teaching</a:t>
            </a:r>
          </a:p>
          <a:p>
            <a:r>
              <a:rPr lang="en-US" dirty="0"/>
              <a:t>Create more opportunity to learn</a:t>
            </a:r>
          </a:p>
          <a:p>
            <a:r>
              <a:rPr lang="en-US" dirty="0"/>
              <a:t>Promote child engagement given opportunities</a:t>
            </a:r>
          </a:p>
          <a:p>
            <a:r>
              <a:rPr lang="en-US" dirty="0"/>
              <a:t>Alignment with CLASS</a:t>
            </a:r>
          </a:p>
          <a:p>
            <a:r>
              <a:rPr lang="en-US" dirty="0"/>
              <a:t>Use evidence to make intervention decisions</a:t>
            </a:r>
          </a:p>
          <a:p>
            <a:r>
              <a:rPr lang="en-US" dirty="0"/>
              <a:t>Differentiate instruction based on assessed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9E1C4-1AFC-45B2-B40B-052FE47A3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64" b="13302"/>
          <a:stretch/>
        </p:blipFill>
        <p:spPr>
          <a:xfrm>
            <a:off x="8362950" y="433387"/>
            <a:ext cx="2847975" cy="26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21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4" y="365125"/>
            <a:ext cx="10515600" cy="1325563"/>
          </a:xfrm>
        </p:spPr>
        <p:txBody>
          <a:bodyPr/>
          <a:lstStyle/>
          <a:p>
            <a:r>
              <a:rPr lang="en-US" dirty="0"/>
              <a:t>Evidence-based Strategies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642"/>
            <a:ext cx="5181600" cy="4351338"/>
          </a:xfrm>
        </p:spPr>
        <p:txBody>
          <a:bodyPr>
            <a:noAutofit/>
          </a:bodyPr>
          <a:lstStyle/>
          <a:p>
            <a:r>
              <a:rPr lang="en-US" dirty="0"/>
              <a:t>Embedding responsive interaction strategies into </a:t>
            </a:r>
            <a:r>
              <a:rPr lang="en-US" dirty="0">
                <a:effectLst/>
                <a:ea typeface="Calibri" panose="020F0502020204030204" pitchFamily="34" charset="0"/>
              </a:rPr>
              <a:t>existing preschool activities and routines</a:t>
            </a:r>
          </a:p>
          <a:p>
            <a:r>
              <a:rPr lang="en-US" dirty="0">
                <a:effectLst/>
                <a:ea typeface="Calibri" panose="020F0502020204030204" pitchFamily="34" charset="0"/>
              </a:rPr>
              <a:t>Adapting for English learners </a:t>
            </a:r>
            <a:r>
              <a:rPr lang="en-US" dirty="0">
                <a:ea typeface="Calibri" panose="020F0502020204030204" pitchFamily="34" charset="0"/>
              </a:rPr>
              <a:t>u</a:t>
            </a:r>
            <a:r>
              <a:rPr lang="en-US" dirty="0"/>
              <a:t>sing Hill &amp; Bjork (2008)’s five stages of second language acquisition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Promoting the Success of Dual Language Learners (Habla DLL) – </a:t>
            </a:r>
            <a:r>
              <a:rPr lang="en-US" dirty="0">
                <a:hlinkClick r:id="rId2"/>
              </a:rPr>
              <a:t>https://www.habladll.org/</a:t>
            </a:r>
            <a:endParaRPr lang="en-US" dirty="0"/>
          </a:p>
          <a:p>
            <a:pPr lvl="1"/>
            <a:endParaRPr lang="en-US" dirty="0">
              <a:effectLst/>
              <a:ea typeface="Calibri" panose="020F050202020403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CB61D7-5893-4D85-88C2-8D7A64E39BA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1785434"/>
              </p:ext>
            </p:extLst>
          </p:nvPr>
        </p:nvGraphicFramePr>
        <p:xfrm>
          <a:off x="6589298" y="902361"/>
          <a:ext cx="5257800" cy="5821680"/>
        </p:xfrm>
        <a:graphic>
          <a:graphicData uri="http://schemas.openxmlformats.org/drawingml/2006/table">
            <a:tbl>
              <a:tblPr firstRow="1" bandRow="1"/>
              <a:tblGrid>
                <a:gridCol w="5257800">
                  <a:extLst>
                    <a:ext uri="{9D8B030D-6E8A-4147-A177-3AD203B41FA5}">
                      <a16:colId xmlns:a16="http://schemas.microsoft.com/office/drawing/2014/main" val="2465983465"/>
                    </a:ext>
                  </a:extLst>
                </a:gridCol>
              </a:tblGrid>
              <a:tr h="418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</a:rPr>
                        <a:t>Simple</a:t>
                      </a:r>
                      <a:r>
                        <a:rPr lang="en-US" sz="2400" dirty="0"/>
                        <a:t>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2400" dirty="0"/>
                        <a:t>  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Complex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681660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7030A0"/>
                          </a:solidFill>
                        </a:rPr>
                        <a:t>I do it, We do it, You do it!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177672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7030A0"/>
                          </a:solidFill>
                        </a:rPr>
                        <a:t>Name Games (Child choice/Sign-in/Vote)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683836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7030A0"/>
                          </a:solidFill>
                        </a:rPr>
                        <a:t>Peer Talk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314813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7030A0"/>
                          </a:solidFill>
                        </a:rPr>
                        <a:t>Choral 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256749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Word Bank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16142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Transition Password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436835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Learning Quests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48737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Pocket Intervention Card – PIC (Always in Conjunction with Another Strategy)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539018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70C0"/>
                          </a:solidFill>
                        </a:rPr>
                        <a:t>Interactive Writing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135681"/>
                  </a:ext>
                </a:extLst>
              </a:tr>
              <a:tr h="72901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70C0"/>
                          </a:solidFill>
                        </a:rPr>
                        <a:t>IDEAS (Identify, Define, Explain, Ask Comprehension Questions, Say it Again)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283316"/>
                  </a:ext>
                </a:extLst>
              </a:tr>
              <a:tr h="418777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70C0"/>
                          </a:solidFill>
                        </a:rPr>
                        <a:t>ASK (Ask, Stretch, Child Repeat)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980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637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Data-based Decisions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75663" cy="4351338"/>
          </a:xfrm>
        </p:spPr>
        <p:txBody>
          <a:bodyPr>
            <a:normAutofit/>
          </a:bodyPr>
          <a:lstStyle/>
          <a:p>
            <a:r>
              <a:rPr lang="en-US" dirty="0"/>
              <a:t>Monitor Progress Increasing Children’s Literacy Engagement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30328-6D29-4EB5-A003-959528F925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93" y="3114675"/>
            <a:ext cx="5711007" cy="3486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4829C1-F32B-42EB-8C18-A9BC7CDC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168" y="1486185"/>
            <a:ext cx="4236831" cy="46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2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Practice-based Coaching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602DC-328D-40C5-8A48-70D2F48D6E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181" y="1082542"/>
            <a:ext cx="7790974" cy="57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58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E600D3-7005-4646-901D-1B3F9979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Literacy 3D Example Strategy- Word Bank Game!</a:t>
            </a:r>
          </a:p>
        </p:txBody>
      </p:sp>
      <p:pic>
        <p:nvPicPr>
          <p:cNvPr id="5" name="WBG #1- Voc- Cooper 2020 -done">
            <a:hlinkClick r:id="" action="ppaction://media"/>
            <a:extLst>
              <a:ext uri="{FF2B5EF4-FFF2-40B4-BE49-F238E27FC236}">
                <a16:creationId xmlns:a16="http://schemas.microsoft.com/office/drawing/2014/main" id="{D7C21B27-997C-4387-A507-600BCD2BE5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7256" y="1647824"/>
            <a:ext cx="7021294" cy="40243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190E02-4290-4E1B-87D6-EDC9929A5AFD}"/>
              </a:ext>
            </a:extLst>
          </p:cNvPr>
          <p:cNvSpPr txBox="1"/>
          <p:nvPr/>
        </p:nvSpPr>
        <p:spPr>
          <a:xfrm>
            <a:off x="517791" y="2486025"/>
            <a:ext cx="3249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Responsive/Engaging Teaching of Vocabulary, Word Comprehension, and Background Knowledge</a:t>
            </a:r>
          </a:p>
        </p:txBody>
      </p:sp>
    </p:spTree>
    <p:extLst>
      <p:ext uri="{BB962C8B-B14F-4D97-AF65-F5344CB8AC3E}">
        <p14:creationId xmlns:p14="http://schemas.microsoft.com/office/powerpoint/2010/main" val="7392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536A-B636-4F60-A49A-EFDC9E72E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and Report 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6F75DF-8864-4DBB-993F-B2FBDF439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was the teacher providing multiple opportunities to learn vocabulary in the Word Game?</a:t>
            </a:r>
          </a:p>
          <a:p>
            <a:r>
              <a:rPr lang="en-US" dirty="0"/>
              <a:t>What literacy engaged behaviors were the children’s using?</a:t>
            </a:r>
          </a:p>
          <a:p>
            <a:r>
              <a:rPr lang="en-US" dirty="0"/>
              <a:t>How might the Game be adapted for use online?</a:t>
            </a:r>
          </a:p>
          <a:p>
            <a:endParaRPr lang="en-US" dirty="0"/>
          </a:p>
        </p:txBody>
      </p:sp>
      <p:pic>
        <p:nvPicPr>
          <p:cNvPr id="3" name="Picture 2" descr="18 Breakout Session Stock Photos, Pictures &amp; Royalty-Free Images - iStock">
            <a:extLst>
              <a:ext uri="{FF2B5EF4-FFF2-40B4-BE49-F238E27FC236}">
                <a16:creationId xmlns:a16="http://schemas.microsoft.com/office/drawing/2014/main" id="{A2776247-E960-479C-B532-6BF037C2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299" y="3832225"/>
            <a:ext cx="4352925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83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87D-603B-42C5-9DA4-5102D008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119188"/>
            <a:ext cx="5264150" cy="285273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How to Support/Engage </a:t>
            </a:r>
            <a:r>
              <a:rPr lang="en-US" dirty="0"/>
              <a:t>an</a:t>
            </a:r>
            <a:r>
              <a:rPr lang="en-US" sz="6000" dirty="0"/>
              <a:t> Entire Community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252A8-9FD1-4A02-8C58-5E5E8BC99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242E6-8703-49D0-8080-402B27FA7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362" y="200025"/>
            <a:ext cx="6308062" cy="4972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666E3-AB66-4D5E-B750-AC0D30D6A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24445" r="9922" b="6815"/>
          <a:stretch/>
        </p:blipFill>
        <p:spPr>
          <a:xfrm>
            <a:off x="581025" y="4286249"/>
            <a:ext cx="5049625" cy="24574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2592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4704-BB35-41B7-9DB8-3E0B6C1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Communities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7D17B-3E0B-48A9-A33A-3F838B467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Awareness of the problem and its implications</a:t>
            </a:r>
          </a:p>
          <a:p>
            <a:pPr lvl="1"/>
            <a:r>
              <a:rPr lang="en-US" dirty="0"/>
              <a:t>School readiness, reading outcomes, graduation rates……</a:t>
            </a:r>
          </a:p>
          <a:p>
            <a:pPr lvl="1"/>
            <a:r>
              <a:rPr lang="en-US" dirty="0"/>
              <a:t>Poor individual and community outcomes and their effects on community life</a:t>
            </a:r>
          </a:p>
          <a:p>
            <a:r>
              <a:rPr lang="en-US" dirty="0"/>
              <a:t>Competing priorities and lack alignment</a:t>
            </a:r>
          </a:p>
          <a:p>
            <a:pPr lvl="1"/>
            <a:r>
              <a:rPr lang="en-US" dirty="0"/>
              <a:t>Early childhood is a health and educational outcome </a:t>
            </a:r>
          </a:p>
          <a:p>
            <a:pPr lvl="1"/>
            <a:r>
              <a:rPr lang="en-US" dirty="0"/>
              <a:t>Both heavily influenced by social determinants that are alterable</a:t>
            </a:r>
          </a:p>
          <a:p>
            <a:r>
              <a:rPr lang="en-US" dirty="0"/>
              <a:t>Lack of leadership</a:t>
            </a:r>
          </a:p>
          <a:p>
            <a:r>
              <a:rPr lang="en-US" dirty="0"/>
              <a:t>Lack of resources</a:t>
            </a:r>
          </a:p>
          <a:p>
            <a:r>
              <a:rPr lang="en-US" dirty="0"/>
              <a:t>Lack of human capital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17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142A-7913-4E69-A079-C9A50E3C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BWG Community Action Planning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4EA53-8E3B-49AC-BA3D-1FE9A204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75" y="1676399"/>
            <a:ext cx="4752808" cy="5201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8C6DC-DDE5-4F0D-8A45-8DE299F63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796" y="1697973"/>
            <a:ext cx="6212354" cy="524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7BC23A-8549-48C8-80A4-02BAB1B94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4" t="27135" r="23360" b="23333"/>
          <a:stretch/>
        </p:blipFill>
        <p:spPr>
          <a:xfrm>
            <a:off x="571500" y="1419225"/>
            <a:ext cx="11271536" cy="5410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6987-8BD1-4C43-A7EC-D8A118E6A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23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Helps  a Community Take these Steps</a:t>
            </a:r>
          </a:p>
        </p:txBody>
      </p:sp>
    </p:spTree>
    <p:extLst>
      <p:ext uri="{BB962C8B-B14F-4D97-AF65-F5344CB8AC3E}">
        <p14:creationId xmlns:p14="http://schemas.microsoft.com/office/powerpoint/2010/main" val="2334282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F02D9-9622-47BD-85D6-C4B5B3EC6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60" y="1371600"/>
            <a:ext cx="9305130" cy="5486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9D2EEE1-922E-4297-9909-11492F20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Illustrative Actions Each Sector Can Do</a:t>
            </a:r>
          </a:p>
        </p:txBody>
      </p:sp>
    </p:spTree>
    <p:extLst>
      <p:ext uri="{BB962C8B-B14F-4D97-AF65-F5344CB8AC3E}">
        <p14:creationId xmlns:p14="http://schemas.microsoft.com/office/powerpoint/2010/main" val="71411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2AF3-5987-4570-A44A-913A65D8E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Poverty Stress is Toxic on Children’s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FB9E9-49A1-4D20-87A7-52F7DFF6E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 body"/>
              </a:rPr>
              <a:t>National FACTS:</a:t>
            </a:r>
          </a:p>
          <a:p>
            <a:r>
              <a:rPr lang="en-US" dirty="0">
                <a:solidFill>
                  <a:srgbClr val="000000"/>
                </a:solidFill>
                <a:latin typeface="Calibri body"/>
              </a:rPr>
              <a:t>18% to 22% of young children are living in poverty (Kids Count Data Center, 2018)</a:t>
            </a:r>
            <a:endParaRPr lang="en-US" dirty="0">
              <a:latin typeface="Calibri body"/>
            </a:endParaRPr>
          </a:p>
          <a:p>
            <a:r>
              <a:rPr lang="en-US" dirty="0"/>
              <a:t>Some will arrive ready for school; </a:t>
            </a:r>
            <a:r>
              <a:rPr lang="en-US" u="sng" dirty="0"/>
              <a:t>but on average most will not</a:t>
            </a:r>
          </a:p>
          <a:p>
            <a:r>
              <a:rPr lang="en-US" dirty="0">
                <a:solidFill>
                  <a:srgbClr val="000000"/>
                </a:solidFill>
                <a:latin typeface="Open Sans"/>
              </a:rPr>
              <a:t>Failure to reach “</a:t>
            </a:r>
            <a:r>
              <a:rPr lang="en-US" u="sng" dirty="0">
                <a:solidFill>
                  <a:srgbClr val="000000"/>
                </a:solidFill>
                <a:latin typeface="Open Sans"/>
              </a:rPr>
              <a:t>proficient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” reading levels - National Statistics</a:t>
            </a:r>
            <a:endParaRPr lang="en-US" dirty="0"/>
          </a:p>
          <a:p>
            <a:pPr lvl="1"/>
            <a:r>
              <a:rPr lang="en-US" dirty="0">
                <a:solidFill>
                  <a:srgbClr val="000000"/>
                </a:solidFill>
                <a:latin typeface="Open Sans"/>
              </a:rPr>
              <a:t>83% of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children from low-income families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Open Sans"/>
              </a:rPr>
              <a:t>85% attending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poverty schools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1 in 5 children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 with significant reading disability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Open Sans"/>
              </a:rPr>
              <a:t>1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</a:rPr>
              <a:t>in 3 children are struggling readers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1026" name="Picture 2" descr="ᐈ Toxic simble stock vectors, Royalty Free toxic symbol pictures | download  on Depositphotos®">
            <a:extLst>
              <a:ext uri="{FF2B5EF4-FFF2-40B4-BE49-F238E27FC236}">
                <a16:creationId xmlns:a16="http://schemas.microsoft.com/office/drawing/2014/main" id="{98B19D5C-10EC-436D-B3AD-5E39FEC95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643438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20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Communities are waging public awareness campaigns -- Too Small to Fail </a:t>
            </a:r>
            <a:r>
              <a:rPr lang="en-US" sz="2800" dirty="0">
                <a:latin typeface="+mn-lt"/>
                <a:hlinkClick r:id="rId3"/>
              </a:rPr>
              <a:t>http://toosmall.org/</a:t>
            </a:r>
            <a:r>
              <a:rPr lang="en-US" sz="2800" dirty="0">
                <a:latin typeface="+mn-lt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67" y="1762066"/>
            <a:ext cx="6647848" cy="480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099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89EA8F-AA4C-409B-92B2-E9BFE1B7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Break-Out and Report Back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6622D0-C691-4141-A9CB-A094A65C9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can you do tomorrow to engage the entire community in language and literacy promotion?</a:t>
            </a:r>
          </a:p>
          <a:p>
            <a:r>
              <a:rPr lang="en-US" dirty="0"/>
              <a:t>How does language and literacy promotion fit with other health priorities in communities, cities, states?</a:t>
            </a:r>
          </a:p>
        </p:txBody>
      </p:sp>
      <p:pic>
        <p:nvPicPr>
          <p:cNvPr id="3" name="Picture 2" descr="18 Breakout Session Stock Photos, Pictures &amp; Royalty-Free Images - iStock">
            <a:extLst>
              <a:ext uri="{FF2B5EF4-FFF2-40B4-BE49-F238E27FC236}">
                <a16:creationId xmlns:a16="http://schemas.microsoft.com/office/drawing/2014/main" id="{426AA54C-156C-4A65-85C6-37E70F271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7099" y="3527425"/>
            <a:ext cx="4810125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16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DCB2-F95B-4E01-A5C2-1B1E296F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Take-Aways from this Talk!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F2D43-E3F7-4A4A-A295-7492A22F1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Poverty promotes an inequity in children’s language and early literacy experience beginning at birth (if not earlier)</a:t>
            </a:r>
          </a:p>
          <a:p>
            <a:r>
              <a:rPr lang="en-US" dirty="0"/>
              <a:t>Covid-19 exacerbates the problem!</a:t>
            </a:r>
          </a:p>
          <a:p>
            <a:r>
              <a:rPr lang="en-US" dirty="0"/>
              <a:t>A child’s language learning starts at birth in the home and extends to other settings and persons with age</a:t>
            </a:r>
          </a:p>
          <a:p>
            <a:r>
              <a:rPr lang="en-US" dirty="0"/>
              <a:t>You and I are responsible for designing children’s language and literacy learning environments</a:t>
            </a:r>
          </a:p>
          <a:p>
            <a:r>
              <a:rPr lang="en-US" dirty="0"/>
              <a:t>Effective interventions exist for use at the child, family, child care, preschool, school, and community levels of influence and resource</a:t>
            </a:r>
          </a:p>
        </p:txBody>
      </p:sp>
      <p:pic>
        <p:nvPicPr>
          <p:cNvPr id="7170" name="Picture 2" descr="Take away message bubble illustration">
            <a:extLst>
              <a:ext uri="{FF2B5EF4-FFF2-40B4-BE49-F238E27FC236}">
                <a16:creationId xmlns:a16="http://schemas.microsoft.com/office/drawing/2014/main" id="{6F78D426-445E-4A49-A658-62DE78E2B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5" t="16640" r="15662" b="18272"/>
          <a:stretch/>
        </p:blipFill>
        <p:spPr bwMode="auto">
          <a:xfrm>
            <a:off x="9077326" y="250082"/>
            <a:ext cx="1866900" cy="145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0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B10F-99C6-41CD-B857-7325041C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7DAFA-7B7B-4141-B01A-9DEFD33F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2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Start language and literacy promotion at birth with parents at home, don’t wait – find the means (levers of change)</a:t>
            </a:r>
          </a:p>
          <a:p>
            <a:r>
              <a:rPr lang="en-US" dirty="0"/>
              <a:t>“One size fits all” strategies of addressing young children’s needs are not effective</a:t>
            </a:r>
          </a:p>
          <a:p>
            <a:r>
              <a:rPr lang="en-US" dirty="0"/>
              <a:t>Evidence-based strategies exist for meeting all children’s needs in their homes, child care, preschools, schools, and communities</a:t>
            </a:r>
          </a:p>
          <a:p>
            <a:r>
              <a:rPr lang="en-US" dirty="0"/>
              <a:t>Prepare community members and EC professionals with this knowledge and skill to address effective environments for the life span relevant to learning and teaching</a:t>
            </a:r>
          </a:p>
          <a:p>
            <a:r>
              <a:rPr lang="en-US" dirty="0"/>
              <a:t>Consider adaptations for use during the Covid-19 time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305C-F600-4595-A8BF-F8111F4C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A – Discussion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C6257-32D6-4D0A-AF80-0FA21EB5A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one thing you heard today that you can use tomorrow?</a:t>
            </a:r>
          </a:p>
          <a:p>
            <a:pPr lvl="1"/>
            <a:r>
              <a:rPr lang="en-US" dirty="0"/>
              <a:t>Send your response in the Chat Tool!</a:t>
            </a:r>
          </a:p>
        </p:txBody>
      </p:sp>
      <p:pic>
        <p:nvPicPr>
          <p:cNvPr id="6146" name="Picture 2" descr="Discussion Questions Images, Stock Photos &amp; Vectors | Shutterstock">
            <a:extLst>
              <a:ext uri="{FF2B5EF4-FFF2-40B4-BE49-F238E27FC236}">
                <a16:creationId xmlns:a16="http://schemas.microsoft.com/office/drawing/2014/main" id="{69D672F4-1891-4299-86D4-9F59EF2D6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7"/>
          <a:stretch/>
        </p:blipFill>
        <p:spPr bwMode="auto">
          <a:xfrm>
            <a:off x="7820025" y="2748952"/>
            <a:ext cx="4371975" cy="398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33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1FB11-4C89-4586-B551-9FA7B553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Online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A15D9-28B1-4ED9-891E-7435283F0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Juniper Gardens Children’s Project (JGCP) - </a:t>
            </a:r>
            <a:r>
              <a:rPr lang="en-US" dirty="0">
                <a:hlinkClick r:id="rId2"/>
              </a:rPr>
              <a:t>https://juniper.ku.edu/juniper-about</a:t>
            </a:r>
            <a:r>
              <a:rPr lang="en-US" dirty="0"/>
              <a:t> </a:t>
            </a:r>
          </a:p>
          <a:p>
            <a:r>
              <a:rPr lang="en-US" dirty="0"/>
              <a:t>Bridging the Word Gap Research Network (BWGRN) - </a:t>
            </a:r>
            <a:r>
              <a:rPr lang="en-US" dirty="0">
                <a:hlinkClick r:id="rId3"/>
              </a:rPr>
              <a:t>https://bwg.ku.edu/</a:t>
            </a:r>
            <a:r>
              <a:rPr lang="en-US" dirty="0"/>
              <a:t> </a:t>
            </a:r>
          </a:p>
          <a:p>
            <a:r>
              <a:rPr lang="en-US" dirty="0"/>
              <a:t>Promoting Communications Strategies (PC-TALK) - </a:t>
            </a:r>
            <a:r>
              <a:rPr lang="en-US" dirty="0">
                <a:hlinkClick r:id="rId4"/>
              </a:rPr>
              <a:t>https://talk.ku.edu/</a:t>
            </a:r>
            <a:r>
              <a:rPr lang="en-US" dirty="0"/>
              <a:t> </a:t>
            </a:r>
          </a:p>
          <a:p>
            <a:r>
              <a:rPr lang="en-US" dirty="0"/>
              <a:t>Infant/Toddler Individual Growth and Development Indicators (IGDIs) Web - </a:t>
            </a:r>
            <a:r>
              <a:rPr lang="en-US" dirty="0">
                <a:hlinkClick r:id="rId5"/>
              </a:rPr>
              <a:t>https://igdi.ku.edu/</a:t>
            </a:r>
            <a:r>
              <a:rPr lang="en-US" dirty="0"/>
              <a:t>  </a:t>
            </a:r>
          </a:p>
          <a:p>
            <a:r>
              <a:rPr lang="en-US" dirty="0"/>
              <a:t>Preschool Literacy at JGCP - </a:t>
            </a:r>
            <a:r>
              <a:rPr lang="en-US" dirty="0">
                <a:hlinkClick r:id="rId6"/>
              </a:rPr>
              <a:t>https://earlyliteracy.ku.edu/</a:t>
            </a:r>
            <a:r>
              <a:rPr lang="en-US" dirty="0"/>
              <a:t> </a:t>
            </a:r>
          </a:p>
          <a:p>
            <a:r>
              <a:rPr lang="en-US" dirty="0"/>
              <a:t>Promoting the Success of Dual Language Learners (Habla DLL) – </a:t>
            </a:r>
            <a:r>
              <a:rPr lang="en-US" dirty="0">
                <a:hlinkClick r:id="rId7"/>
              </a:rPr>
              <a:t>https://www.habladll.org/</a:t>
            </a:r>
            <a:r>
              <a:rPr lang="en-US" dirty="0"/>
              <a:t> </a:t>
            </a:r>
          </a:p>
          <a:p>
            <a:r>
              <a:rPr lang="en-US" dirty="0"/>
              <a:t>Preschool Individual Growth and Development Indicators (</a:t>
            </a:r>
            <a:r>
              <a:rPr lang="en-US" dirty="0" err="1"/>
              <a:t>MyIGDIs</a:t>
            </a:r>
            <a:r>
              <a:rPr lang="en-US" dirty="0"/>
              <a:t>) - </a:t>
            </a:r>
            <a:r>
              <a:rPr lang="en-US" dirty="0">
                <a:hlinkClick r:id="rId8"/>
              </a:rPr>
              <a:t>https://www.myigdis.com/preschool-assessments/early-literacy-assessments/</a:t>
            </a:r>
            <a:r>
              <a:rPr lang="en-US" dirty="0"/>
              <a:t> </a:t>
            </a:r>
          </a:p>
          <a:p>
            <a:r>
              <a:rPr lang="en-US" dirty="0"/>
              <a:t>Classroom Positive Behavior Support (CW-FIT) - </a:t>
            </a:r>
            <a:r>
              <a:rPr lang="en-US" dirty="0">
                <a:hlinkClick r:id="rId9"/>
              </a:rPr>
              <a:t>https://cwfit.ku.edu/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938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4F13-368F-4615-B3AE-62DB0EEE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DAD00-5936-4DD0-9E85-EDFA3520E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Charles Greenwood, PhD </a:t>
            </a:r>
          </a:p>
          <a:p>
            <a:pPr lvl="1"/>
            <a:r>
              <a:rPr lang="en-US" dirty="0">
                <a:hlinkClick r:id="rId2"/>
              </a:rPr>
              <a:t>greenwood@ku.edu</a:t>
            </a:r>
            <a:endParaRPr lang="en-US" dirty="0"/>
          </a:p>
          <a:p>
            <a:r>
              <a:rPr lang="en-US" dirty="0"/>
              <a:t>Alana Schnitz, PhD</a:t>
            </a:r>
          </a:p>
          <a:p>
            <a:pPr lvl="1"/>
            <a:r>
              <a:rPr lang="en-US" dirty="0">
                <a:hlinkClick r:id="rId3"/>
              </a:rPr>
              <a:t>aschnitz@ku.edu</a:t>
            </a:r>
            <a:r>
              <a:rPr lang="en-US" dirty="0"/>
              <a:t> </a:t>
            </a:r>
          </a:p>
          <a:p>
            <a:r>
              <a:rPr lang="en-US" dirty="0"/>
              <a:t>Dwight Irvin, PhD</a:t>
            </a:r>
          </a:p>
          <a:p>
            <a:pPr lvl="1"/>
            <a:r>
              <a:rPr lang="en-US" dirty="0">
                <a:hlinkClick r:id="rId4"/>
              </a:rPr>
              <a:t>dwirvin@ku.edu</a:t>
            </a:r>
            <a:r>
              <a:rPr lang="en-US" dirty="0"/>
              <a:t> </a:t>
            </a:r>
          </a:p>
          <a:p>
            <a:r>
              <a:rPr lang="en-US" dirty="0"/>
              <a:t>Dale Walker, PhD</a:t>
            </a:r>
          </a:p>
          <a:p>
            <a:pPr lvl="1"/>
            <a:r>
              <a:rPr lang="en-US" dirty="0">
                <a:hlinkClick r:id="rId5"/>
              </a:rPr>
              <a:t>walkerd@ku.edu</a:t>
            </a:r>
            <a:r>
              <a:rPr lang="en-US" dirty="0"/>
              <a:t> </a:t>
            </a:r>
          </a:p>
          <a:p>
            <a:r>
              <a:rPr lang="en-US" dirty="0"/>
              <a:t>Judy Carta, PhD</a:t>
            </a:r>
          </a:p>
          <a:p>
            <a:pPr lvl="1"/>
            <a:r>
              <a:rPr lang="en-US" dirty="0">
                <a:hlinkClick r:id="rId6"/>
              </a:rPr>
              <a:t>carta@ku.edu</a:t>
            </a:r>
            <a:r>
              <a:rPr lang="en-US" dirty="0"/>
              <a:t> </a:t>
            </a:r>
          </a:p>
          <a:p>
            <a:r>
              <a:rPr lang="en-US" dirty="0"/>
              <a:t>Juniper Gardens Children’s Project</a:t>
            </a:r>
          </a:p>
          <a:p>
            <a:pPr lvl="1"/>
            <a:r>
              <a:rPr lang="en-US" dirty="0">
                <a:hlinkClick r:id="rId7"/>
              </a:rPr>
              <a:t>https://juniper.ku.edu/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148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AAE5-5A9E-4623-8F3A-ED72DE81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7E23F-D18F-4979-B8B0-1FCF2EBDA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2" t="18195" r="31484" b="30000"/>
          <a:stretch/>
        </p:blipFill>
        <p:spPr>
          <a:xfrm>
            <a:off x="266699" y="1685923"/>
            <a:ext cx="5943600" cy="4487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3F006-F1F0-4100-9ABB-5365786D2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4" t="17917" r="32188" b="30277"/>
          <a:stretch/>
        </p:blipFill>
        <p:spPr>
          <a:xfrm>
            <a:off x="6124525" y="1647825"/>
            <a:ext cx="5895798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390E8-DA09-4772-A21F-F308B343E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16528" r="11641" b="64144"/>
          <a:stretch/>
        </p:blipFill>
        <p:spPr>
          <a:xfrm>
            <a:off x="695325" y="180974"/>
            <a:ext cx="9582150" cy="1325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C3D8CF-BFB1-45CD-85C0-95D669380587}"/>
              </a:ext>
            </a:extLst>
          </p:cNvPr>
          <p:cNvSpPr txBox="1"/>
          <p:nvPr/>
        </p:nvSpPr>
        <p:spPr>
          <a:xfrm>
            <a:off x="3048000" y="62732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http://www.virginiareportcard.com/map.php</a:t>
            </a:r>
          </a:p>
        </p:txBody>
      </p:sp>
    </p:spTree>
    <p:extLst>
      <p:ext uri="{BB962C8B-B14F-4D97-AF65-F5344CB8AC3E}">
        <p14:creationId xmlns:p14="http://schemas.microsoft.com/office/powerpoint/2010/main" val="105773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2C37B6-E72C-4442-8774-CF56ED72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Research Facts: Children Reared in Poverty -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63729E-BE63-4711-8447-48F70BED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56" y="1392488"/>
            <a:ext cx="3590925" cy="3838668"/>
          </a:xfrm>
        </p:spPr>
        <p:txBody>
          <a:bodyPr>
            <a:normAutofit/>
          </a:bodyPr>
          <a:lstStyle/>
          <a:p>
            <a:r>
              <a:rPr lang="en-US" dirty="0"/>
              <a:t>Have had fewer language and literacy experiences at home</a:t>
            </a:r>
          </a:p>
          <a:p>
            <a:r>
              <a:rPr lang="en-US" dirty="0"/>
              <a:t>Use fewer words in their vocabulary by 3-years of age</a:t>
            </a:r>
          </a:p>
          <a:p>
            <a:r>
              <a:rPr lang="en-US" dirty="0"/>
              <a:t>More likely to become struggling readers later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AE3ED-410E-4A11-8AF4-20A1B4F6A5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903" y="1333563"/>
            <a:ext cx="6267852" cy="3529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E8383742-7CE2-434E-828E-32414D03B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4" t="19034" r="9022" b="22346"/>
          <a:stretch/>
        </p:blipFill>
        <p:spPr bwMode="auto">
          <a:xfrm rot="365713">
            <a:off x="7426808" y="3911958"/>
            <a:ext cx="4124694" cy="26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5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63729E-BE63-4711-8447-48F70BED9D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15B6A3-2ED0-494B-8810-015BADFB6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" y="485773"/>
            <a:ext cx="12159556" cy="6106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011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7970-81CB-4B3C-9269-9C1D4C39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Early Childhood Development!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C4881-0B14-411E-8006-C0A339DB0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3250"/>
            <a:ext cx="10515600" cy="4351338"/>
          </a:xfrm>
        </p:spPr>
        <p:txBody>
          <a:bodyPr>
            <a:normAutofit/>
          </a:bodyPr>
          <a:lstStyle/>
          <a:p>
            <a:pPr fontAlgn="base"/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The brain develops most rapidly in the first few years of a child’s life.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inherit"/>
              </a:rPr>
              <a:t>Shaping the developing brain is the 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interchange between genes and </a:t>
            </a:r>
            <a:r>
              <a:rPr lang="en-US" dirty="0">
                <a:solidFill>
                  <a:srgbClr val="333333"/>
                </a:solidFill>
                <a:latin typeface="inherit"/>
              </a:rPr>
              <a:t>experiences obtained in the 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environments where a child is born, grows, learns and lives</a:t>
            </a:r>
          </a:p>
          <a:p>
            <a:pPr fontAlgn="base"/>
            <a:r>
              <a:rPr lang="en-US" dirty="0" err="1">
                <a:solidFill>
                  <a:srgbClr val="333333"/>
                </a:solidFill>
                <a:latin typeface="inherit"/>
              </a:rPr>
              <a:t>Thuse</a:t>
            </a:r>
            <a:r>
              <a:rPr lang="en-US" dirty="0">
                <a:solidFill>
                  <a:srgbClr val="333333"/>
                </a:solidFill>
                <a:latin typeface="inherit"/>
              </a:rPr>
              <a:t>, t</a:t>
            </a:r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he foundation is laid for:</a:t>
            </a: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a child’s physical and mental health</a:t>
            </a:r>
            <a:endParaRPr lang="en-US" dirty="0">
              <a:solidFill>
                <a:srgbClr val="333333"/>
              </a:solidFill>
              <a:latin typeface="inherit"/>
            </a:endParaRP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longevity and the lifelong capacity to learn</a:t>
            </a:r>
            <a:endParaRPr lang="en-US" dirty="0">
              <a:solidFill>
                <a:srgbClr val="333333"/>
              </a:solidFill>
              <a:latin typeface="inherit"/>
            </a:endParaRP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inherit"/>
              </a:rPr>
              <a:t>resiliency against adverse circumstances</a:t>
            </a:r>
            <a:endParaRPr lang="en-US" b="0" i="0" dirty="0">
              <a:solidFill>
                <a:srgbClr val="333333"/>
              </a:solidFill>
              <a:effectLst/>
              <a:latin typeface="Helvetica" panose="020B0604020202030204" pitchFamily="34" charset="0"/>
            </a:endParaRPr>
          </a:p>
          <a:p>
            <a:endParaRPr lang="en-US" dirty="0"/>
          </a:p>
        </p:txBody>
      </p:sp>
      <p:pic>
        <p:nvPicPr>
          <p:cNvPr id="2050" name="Picture 2" descr="brain anger management pictures | Free Trainings on Early Brain and Child  Development | Brain development children, Child development, Brain  development">
            <a:extLst>
              <a:ext uri="{FF2B5EF4-FFF2-40B4-BE49-F238E27FC236}">
                <a16:creationId xmlns:a16="http://schemas.microsoft.com/office/drawing/2014/main" id="{5F10EA88-2262-44E1-A976-2B2D75C4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830" y="3555604"/>
            <a:ext cx="3558645" cy="26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89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84EC-5889-40D0-B7FB-5EDE873A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Healthy Development!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D75EF-F2A8-4AF6-8FAB-0F6C072AF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60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ea typeface="Century Gothic" panose="020B0502020202020204" pitchFamily="34" charset="0"/>
                <a:cs typeface="Times New Roman" panose="02020603050405020304" pitchFamily="18" charset="0"/>
              </a:rPr>
              <a:t>Exposure to positive, language-rich environments underlies brain, vocabulary, and literacy development</a:t>
            </a:r>
          </a:p>
          <a:p>
            <a:r>
              <a:rPr lang="en-US" dirty="0"/>
              <a:t>Experiences are our </a:t>
            </a:r>
            <a:r>
              <a:rPr lang="en-US" u="sng" dirty="0"/>
              <a:t>interactions with parents, caregivers, teachers, and friends</a:t>
            </a:r>
          </a:p>
          <a:p>
            <a:r>
              <a:rPr lang="en-US" u="sng" dirty="0">
                <a:cs typeface="Times New Roman" panose="02020603050405020304" pitchFamily="18" charset="0"/>
              </a:rPr>
              <a:t>Parents, caregivers, teachers have the power </a:t>
            </a:r>
            <a:r>
              <a:rPr lang="en-US" dirty="0">
                <a:cs typeface="Times New Roman" panose="02020603050405020304" pitchFamily="18" charset="0"/>
              </a:rPr>
              <a:t>to create positive language rich environments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by changing by how they talk with a child for longer episodes, occurring more often, and that follow a child’s interest</a:t>
            </a:r>
          </a:p>
          <a:p>
            <a:r>
              <a:rPr lang="en-US" dirty="0">
                <a:cs typeface="Times New Roman" panose="02020603050405020304" pitchFamily="18" charset="0"/>
              </a:rPr>
              <a:t>Conversely, exposure to modest-language, indifferent environments leads to lower outcomes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0C7D2-176B-4409-A5AF-DAEC2045A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23" r="903" b="67781"/>
          <a:stretch/>
        </p:blipFill>
        <p:spPr>
          <a:xfrm>
            <a:off x="2162176" y="5767214"/>
            <a:ext cx="7153274" cy="10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7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4157</TotalTime>
  <Words>1662</Words>
  <Application>Microsoft Office PowerPoint</Application>
  <PresentationFormat>Widescreen</PresentationFormat>
  <Paragraphs>199</Paragraphs>
  <Slides>46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body</vt:lpstr>
      <vt:lpstr>Calibri heading</vt:lpstr>
      <vt:lpstr>Calibri Light</vt:lpstr>
      <vt:lpstr>Century Gothic</vt:lpstr>
      <vt:lpstr>Helvetica</vt:lpstr>
      <vt:lpstr>inherit</vt:lpstr>
      <vt:lpstr>Open Sans</vt:lpstr>
      <vt:lpstr>Times New Roman</vt:lpstr>
      <vt:lpstr>Office Theme</vt:lpstr>
      <vt:lpstr>Promoting the Language and Literacy Learning of Young Children Experiencing the Stresses of Poverty</vt:lpstr>
      <vt:lpstr>Today’s Talk - Promoting Language and Literacy Learning </vt:lpstr>
      <vt:lpstr>Big Ideas!</vt:lpstr>
      <vt:lpstr>Poverty Stress is Toxic on Children’s Learning</vt:lpstr>
      <vt:lpstr>PowerPoint Presentation</vt:lpstr>
      <vt:lpstr>Research Facts: Children Reared in Poverty -</vt:lpstr>
      <vt:lpstr>PowerPoint Presentation</vt:lpstr>
      <vt:lpstr>Healthy Early Childhood Development!</vt:lpstr>
      <vt:lpstr>More Healthy Development!</vt:lpstr>
      <vt:lpstr>How to Support/Engage Parents</vt:lpstr>
      <vt:lpstr>Challenges Parents Face</vt:lpstr>
      <vt:lpstr>How to Support Parents in Promoting Language and Literacy </vt:lpstr>
      <vt:lpstr>PowerPoint Presentation</vt:lpstr>
      <vt:lpstr>Tools for Advancing Language in Kids! https://talk.ku.edu/research/ </vt:lpstr>
      <vt:lpstr>PowerPoint Presentation</vt:lpstr>
      <vt:lpstr>PowerPoint Presentation</vt:lpstr>
      <vt:lpstr>Tools/Resources</vt:lpstr>
      <vt:lpstr>Video Clip Parent Talking to Baby</vt:lpstr>
      <vt:lpstr>Break-Out and Report Back</vt:lpstr>
      <vt:lpstr>How to Support/Engage Teachers</vt:lpstr>
      <vt:lpstr>Work to address the low levels of instructional support provided to children in:</vt:lpstr>
      <vt:lpstr>The Opportunity to Learn Literacy is Too Often Absent in Preschool</vt:lpstr>
      <vt:lpstr>PowerPoint Presentation</vt:lpstr>
      <vt:lpstr>PowerPoint Presentation</vt:lpstr>
      <vt:lpstr>Challenges that Programs and Teachers Face</vt:lpstr>
      <vt:lpstr>Challenges that Programs and Teachers Face (Continued)</vt:lpstr>
      <vt:lpstr>Literacy 3D – Data Driven Decisions</vt:lpstr>
      <vt:lpstr>Literacy 3D</vt:lpstr>
      <vt:lpstr>Professional Development </vt:lpstr>
      <vt:lpstr>Evidence-based Strategies </vt:lpstr>
      <vt:lpstr>Data-based Decisions </vt:lpstr>
      <vt:lpstr>Practice-based Coaching </vt:lpstr>
      <vt:lpstr>Literacy 3D Example Strategy- Word Bank Game!</vt:lpstr>
      <vt:lpstr>Break-Out and Report Back</vt:lpstr>
      <vt:lpstr>How to Support/Engage an Entire Community</vt:lpstr>
      <vt:lpstr>Challenges Communities Face</vt:lpstr>
      <vt:lpstr>BWG Community Action Planning Guide</vt:lpstr>
      <vt:lpstr>Helps  a Community Take these Steps</vt:lpstr>
      <vt:lpstr>Illustrative Actions Each Sector Can Do</vt:lpstr>
      <vt:lpstr>Communities are waging public awareness campaigns -- Too Small to Fail http://toosmall.org/ </vt:lpstr>
      <vt:lpstr>Break-Out and Report Back</vt:lpstr>
      <vt:lpstr>Take-Aways from this Talk!</vt:lpstr>
      <vt:lpstr>Conclusion</vt:lpstr>
      <vt:lpstr>Q &amp; A – Discussion Question</vt:lpstr>
      <vt:lpstr>Recommended Online Resources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Greenwood, Charles R.</dc:creator>
  <cp:lastModifiedBy>SOE_JHARVEY</cp:lastModifiedBy>
  <cp:revision>441</cp:revision>
  <cp:lastPrinted>2020-10-13T15:27:06Z</cp:lastPrinted>
  <dcterms:created xsi:type="dcterms:W3CDTF">2020-07-12T23:22:52Z</dcterms:created>
  <dcterms:modified xsi:type="dcterms:W3CDTF">2020-10-13T22:52:47Z</dcterms:modified>
</cp:coreProperties>
</file>